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charts/chart6.xml" ContentType="application/vnd.openxmlformats-officedocument.drawingml.chart+xml"/>
  <Default Extension="xlsx" ContentType="application/vnd.openxmlformats-officedocument.spreadsheetml.sheet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notesSlides/notesSlide6.xml" ContentType="application/vnd.openxmlformats-officedocument.presentationml.notesSlide+xml"/>
  <Override PartName="/ppt/charts/chart5.xml" ContentType="application/vnd.openxmlformats-officedocument.drawingml.chart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3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 autoAdjust="0"/>
    <p:restoredTop sz="94717" autoAdjust="0"/>
  </p:normalViewPr>
  <p:slideViewPr>
    <p:cSldViewPr>
      <p:cViewPr varScale="1">
        <p:scale>
          <a:sx n="103" d="100"/>
          <a:sy n="103" d="100"/>
        </p:scale>
        <p:origin x="-204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1.xlsx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2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3.xlsx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4.xlsx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5.xlsx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_____Microsoft_Office_Excel6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title>
      <c:tx>
        <c:rich>
          <a:bodyPr/>
          <a:lstStyle/>
          <a:p>
            <a:pPr>
              <a:defRPr/>
            </a:pPr>
            <a:r>
              <a:rPr lang="ru-RU" dirty="0"/>
              <a:t>Объем фактических поступлений налоговых и неналоговых </a:t>
            </a:r>
            <a:r>
              <a:rPr lang="ru-RU" dirty="0" smtClean="0"/>
              <a:t>доходов, безвозмездных</a:t>
            </a:r>
            <a:r>
              <a:rPr lang="ru-RU" baseline="0" dirty="0" smtClean="0"/>
              <a:t> поступлений</a:t>
            </a:r>
          </a:p>
          <a:p>
            <a:pPr>
              <a:defRPr/>
            </a:pPr>
            <a:r>
              <a:rPr lang="ru-RU" dirty="0" smtClean="0"/>
              <a:t> </a:t>
            </a:r>
            <a:r>
              <a:rPr lang="ru-RU" dirty="0"/>
              <a:t>за </a:t>
            </a:r>
            <a:r>
              <a:rPr lang="ru-RU" dirty="0" smtClean="0"/>
              <a:t>2018 </a:t>
            </a:r>
            <a:r>
              <a:rPr lang="ru-RU" dirty="0"/>
              <a:t>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2.6032973903855023E-2"/>
          <c:y val="0.27772440944881888"/>
          <c:w val="0.94033676443598257"/>
          <c:h val="0.71245743110236226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Объем фактических поступлений налоговых и неналоговых доходов за 2017 год</c:v>
                </c:pt>
              </c:strCache>
            </c:strRef>
          </c:tx>
          <c:explosion val="25"/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Налоговые и неналоговые доходы
</a:t>
                    </a:r>
                    <a:r>
                      <a:rPr lang="ru-RU" dirty="0" smtClean="0"/>
                      <a:t>16903170,76 руб.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79%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/>
                      <a:t>Безвозмездные поступления
</a:t>
                    </a:r>
                    <a:r>
                      <a:rPr lang="ru-RU" dirty="0" smtClean="0"/>
                      <a:t>4557744,22 руб.</a:t>
                    </a:r>
                    <a:r>
                      <a:rPr lang="ru-RU" dirty="0"/>
                      <a:t>
</a:t>
                    </a:r>
                    <a:r>
                      <a:rPr lang="ru-RU" dirty="0" smtClean="0"/>
                      <a:t>21%</a:t>
                    </a:r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showVal val="1"/>
            <c:showCatName val="1"/>
            <c:showPercent val="1"/>
            <c:showLeaderLines val="1"/>
          </c:dLbls>
          <c:cat>
            <c:strRef>
              <c:f>Лист1!$A$2:$A$3</c:f>
              <c:strCache>
                <c:ptCount val="2"/>
                <c:pt idx="0">
                  <c:v>Налоговые и неналоговые доходы</c:v>
                </c:pt>
                <c:pt idx="1">
                  <c:v>Безвозмездные поступления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13758026.229999986</c:v>
                </c:pt>
                <c:pt idx="1">
                  <c:v>5168500.1400000006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/>
            </a:pPr>
            <a:r>
              <a:rPr lang="ru-RU" sz="1800" dirty="0"/>
              <a:t>Поступления налоговых и неналоговых доходов за 2018 год</a:t>
            </a:r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0.10387896039102144"/>
          <c:y val="0.17929042561784148"/>
          <c:w val="0.8612071137644316"/>
          <c:h val="0.78724707189225718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Поступления налоговых и неналоговых доходов за 2018 год</c:v>
                </c:pt>
              </c:strCache>
            </c:strRef>
          </c:tx>
          <c:explosion val="25"/>
          <c:dLbls>
            <c:dLbl>
              <c:idx val="10"/>
              <c:layout/>
              <c:tx>
                <c:rich>
                  <a:bodyPr/>
                  <a:lstStyle/>
                  <a:p>
                    <a:r>
                      <a:rPr lang="ru-RU" sz="1000" dirty="0"/>
                      <a:t>Доходы от размещения малых архитектурных форм, выносная торговля
525450,28
3,11%</a:t>
                    </a:r>
                  </a:p>
                </c:rich>
              </c:tx>
              <c:showVal val="1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10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Лист1!$A$2:$A$15</c:f>
              <c:strCache>
                <c:ptCount val="12"/>
                <c:pt idx="0">
                  <c:v>Налог на доходы физических лиц</c:v>
                </c:pt>
                <c:pt idx="1">
                  <c:v>Единый сельскохозяйственный налог</c:v>
                </c:pt>
                <c:pt idx="2">
                  <c:v>Земельный налог с организаций</c:v>
                </c:pt>
                <c:pt idx="3">
                  <c:v>Земельный налог с физлиц</c:v>
                </c:pt>
                <c:pt idx="4">
                  <c:v>Доходы, получаемые в виде арендной платы за землю</c:v>
                </c:pt>
                <c:pt idx="5">
                  <c:v>Доходы от сдачи в аренду имущества</c:v>
                </c:pt>
                <c:pt idx="6">
                  <c:v>Доходы от перечисления части прибыли муниципальных унитарных предприятий</c:v>
                </c:pt>
                <c:pt idx="7">
                  <c:v>Возмещение коммунальных платежей</c:v>
                </c:pt>
                <c:pt idx="8">
                  <c:v>Доходы от продажи земельных участков</c:v>
                </c:pt>
                <c:pt idx="9">
                  <c:v>Прочие поступления от денежных взысканий (штрафов)</c:v>
                </c:pt>
                <c:pt idx="10">
                  <c:v>Доходы от размещения малых архитектурных форм, выносная торговля</c:v>
                </c:pt>
                <c:pt idx="11">
                  <c:v>Невыясненные поступления</c:v>
                </c:pt>
              </c:strCache>
            </c:strRef>
          </c:cat>
          <c:val>
            <c:numRef>
              <c:f>Лист1!$B$2:$B$15</c:f>
              <c:numCache>
                <c:formatCode>0.00</c:formatCode>
                <c:ptCount val="14"/>
                <c:pt idx="0" formatCode="General">
                  <c:v>10348541.939999996</c:v>
                </c:pt>
                <c:pt idx="1">
                  <c:v>221686.5</c:v>
                </c:pt>
                <c:pt idx="2" formatCode="General">
                  <c:v>303239.02</c:v>
                </c:pt>
                <c:pt idx="3" formatCode="General">
                  <c:v>38297.440000000002</c:v>
                </c:pt>
                <c:pt idx="4" formatCode="General">
                  <c:v>2961624.19</c:v>
                </c:pt>
                <c:pt idx="5" formatCode="General">
                  <c:v>41348.39</c:v>
                </c:pt>
                <c:pt idx="6" formatCode="General">
                  <c:v>39441</c:v>
                </c:pt>
                <c:pt idx="7" formatCode="General">
                  <c:v>154467.85999999993</c:v>
                </c:pt>
                <c:pt idx="8" formatCode="General">
                  <c:v>2257040</c:v>
                </c:pt>
                <c:pt idx="9" formatCode="General">
                  <c:v>16086.720000000003</c:v>
                </c:pt>
                <c:pt idx="10" formatCode="General">
                  <c:v>525450.27999999968</c:v>
                </c:pt>
                <c:pt idx="11" formatCode="General">
                  <c:v>-4052.58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autoTitleDeleted val="1"/>
    <c:view3D>
      <c:rotX val="30"/>
      <c:perspective val="30"/>
    </c:view3D>
    <c:plotArea>
      <c:layout>
        <c:manualLayout>
          <c:layoutTarget val="inner"/>
          <c:xMode val="edge"/>
          <c:yMode val="edge"/>
          <c:x val="0"/>
          <c:y val="1.0462322677110304E-3"/>
          <c:w val="1"/>
          <c:h val="0.9989537677322885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Фактические безвозмездные поступления за 2017 год</c:v>
                </c:pt>
              </c:strCache>
            </c:strRef>
          </c:tx>
          <c:explosion val="25"/>
          <c:dLbls>
            <c:dLbl>
              <c:idx val="0"/>
              <c:layout>
                <c:manualLayout>
                  <c:x val="-4.9947506561679785E-3"/>
                  <c:y val="0.13760925196850388"/>
                </c:manualLayout>
              </c:layout>
              <c:tx>
                <c:rich>
                  <a:bodyPr/>
                  <a:lstStyle/>
                  <a:p>
                    <a:pPr>
                      <a:defRPr sz="800"/>
                    </a:pPr>
                    <a:r>
                      <a:rPr lang="ru-RU" sz="800" dirty="0"/>
                      <a:t>Субсидии бюджетам сельских поселений на строительство, модернизацию, ремонт и содержание автомобильных дорог общего пользования, в том числе дорог в поселениях (за исключением автомобильных дорог федерального значения)
2679739,54
51%</a:t>
                    </a:r>
                  </a:p>
                </c:rich>
              </c:tx>
              <c:numFmt formatCode="0.00%" sourceLinked="0"/>
              <c:spPr/>
              <c:showVal val="1"/>
              <c:showCatName val="1"/>
              <c:showPercent val="1"/>
            </c:dLbl>
            <c:dLbl>
              <c:idx val="1"/>
              <c:numFmt formatCode="0.00%" sourceLinked="0"/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</c:dLbl>
            <c:dLbl>
              <c:idx val="2"/>
              <c:layout>
                <c:manualLayout>
                  <c:x val="-0.15306107559903795"/>
                  <c:y val="0.14502822469539292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  <c:showVal val="1"/>
              <c:showCatName val="1"/>
              <c:showPercent val="1"/>
            </c:dLbl>
            <c:dLbl>
              <c:idx val="3"/>
              <c:layout>
                <c:manualLayout>
                  <c:x val="7.6141703532421862E-2"/>
                  <c:y val="0.17075903875425291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900"/>
                  </a:pPr>
                  <a:endParaRPr lang="ru-RU"/>
                </a:p>
              </c:txPr>
              <c:showVal val="1"/>
              <c:showCatName val="1"/>
              <c:showPercent val="1"/>
            </c:dLbl>
            <c:dLbl>
              <c:idx val="4"/>
              <c:layout>
                <c:manualLayout>
                  <c:x val="6.9922016056592429E-2"/>
                  <c:y val="2.3391649144418199E-3"/>
                </c:manualLayout>
              </c:layout>
              <c:numFmt formatCode="0.00%" sourceLinked="0"/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  <c:showVal val="1"/>
              <c:showCatName val="1"/>
              <c:showPercent val="1"/>
            </c:dLbl>
            <c:dLbl>
              <c:idx val="5"/>
              <c:numFmt formatCode="0.00%" sourceLinked="0"/>
              <c:spPr/>
              <c:txPr>
                <a:bodyPr/>
                <a:lstStyle/>
                <a:p>
                  <a:pPr>
                    <a:defRPr sz="800"/>
                  </a:pPr>
                  <a:endParaRPr lang="ru-RU"/>
                </a:p>
              </c:txPr>
            </c:dLbl>
            <c:numFmt formatCode="0.00%" sourceLinked="0"/>
            <c:showVal val="1"/>
            <c:showCatName val="1"/>
            <c:showPercent val="1"/>
            <c:showLeaderLines val="1"/>
          </c:dLbls>
          <c:cat>
            <c:strRef>
              <c:f>Лист1!$A$2:$A$7</c:f>
              <c:strCache>
                <c:ptCount val="6"/>
                <c:pt idx="0">
                  <c:v>Субсидии бюджетам сельских поселений на софинансирование  капитальных вложений в объекты муниципальной собственности</c:v>
                </c:pt>
                <c:pt idx="1">
                  <c:v>Прочие межбюджетные трансферты, передаваемые бюджетам сельских поселений</c:v>
                </c:pt>
                <c:pt idx="2">
                  <c:v>Субвенции бюджетам сельских поселений  на выполнение передаваемых полномочий  субъектов Российской Федерации в рамках непрограммных расходов органов государственной власти Республики Крым (полномочия в сфере административной ответственности)</c:v>
                </c:pt>
                <c:pt idx="3">
                  <c:v>Субвенции бюджетам сельских поселений на осуществление первичного воинского учета на территориях, где отсутствуют военные комиссариаты</c:v>
                </c:pt>
                <c:pt idx="4">
                  <c:v>Доходы  бюджетов  поселений  от  возврата  иными   организациями остатков субсидий прошлых лет</c:v>
                </c:pt>
                <c:pt idx="5">
                  <c:v>Возврат прочих остатков субсидий, субвенций и иных межбюджетных трансферотов, имеющих целевое назначение прошлых лет из бюджета сельских поселений</c:v>
                </c:pt>
              </c:strCache>
            </c:strRef>
          </c:cat>
          <c:val>
            <c:numRef>
              <c:f>Лист1!$B$2:$B$7</c:f>
              <c:numCache>
                <c:formatCode>#,##0.00_ ;[Red]\-#,##0.00\ </c:formatCode>
                <c:ptCount val="6"/>
                <c:pt idx="0">
                  <c:v>4265500</c:v>
                </c:pt>
                <c:pt idx="1">
                  <c:v>67116</c:v>
                </c:pt>
                <c:pt idx="2">
                  <c:v>3691</c:v>
                </c:pt>
                <c:pt idx="3">
                  <c:v>172757</c:v>
                </c:pt>
                <c:pt idx="4">
                  <c:v>50700</c:v>
                </c:pt>
                <c:pt idx="5">
                  <c:v>-2019.78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Налоговые неналоговые доходы</c:v>
                </c:pt>
              </c:strCache>
            </c:strRef>
          </c:tx>
          <c:dLbls>
            <c:txPr>
              <a:bodyPr/>
              <a:lstStyle/>
              <a:p>
                <a:pPr>
                  <a:defRPr sz="160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Лист1!$B$2:$B$4</c:f>
              <c:numCache>
                <c:formatCode>General</c:formatCode>
                <c:ptCount val="3"/>
                <c:pt idx="0">
                  <c:v>12900103.57</c:v>
                </c:pt>
                <c:pt idx="1">
                  <c:v>13758024.630000001</c:v>
                </c:pt>
                <c:pt idx="2" formatCode="0.00">
                  <c:v>16903170.760000002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Безвозмездные поступления</c:v>
                </c:pt>
              </c:strCache>
            </c:strRef>
          </c:tx>
          <c:dLbls>
            <c:txPr>
              <a:bodyPr/>
              <a:lstStyle/>
              <a:p>
                <a:pPr>
                  <a:defRPr sz="1600" i="0"/>
                </a:pPr>
                <a:endParaRPr lang="ru-RU"/>
              </a:p>
            </c:txPr>
            <c:showVal val="1"/>
          </c:dLbls>
          <c:cat>
            <c:strRef>
              <c:f>Лист1!$A$2:$A$4</c:f>
              <c:strCache>
                <c:ptCount val="3"/>
                <c:pt idx="0">
                  <c:v>2016 год</c:v>
                </c:pt>
                <c:pt idx="1">
                  <c:v>2017 год</c:v>
                </c:pt>
                <c:pt idx="2">
                  <c:v>2018 год</c:v>
                </c:pt>
              </c:strCache>
            </c:strRef>
          </c:cat>
          <c:val>
            <c:numRef>
              <c:f>Лист1!$C$2:$C$4</c:f>
              <c:numCache>
                <c:formatCode>General</c:formatCode>
                <c:ptCount val="3"/>
                <c:pt idx="0">
                  <c:v>24156164.27</c:v>
                </c:pt>
                <c:pt idx="1">
                  <c:v>5168500.1400000006</c:v>
                </c:pt>
                <c:pt idx="2">
                  <c:v>4557744.22</c:v>
                </c:pt>
              </c:numCache>
            </c:numRef>
          </c:val>
        </c:ser>
        <c:shape val="box"/>
        <c:axId val="90337664"/>
        <c:axId val="90339200"/>
        <c:axId val="87372224"/>
      </c:bar3DChart>
      <c:catAx>
        <c:axId val="90337664"/>
        <c:scaling>
          <c:orientation val="minMax"/>
        </c:scaling>
        <c:axPos val="b"/>
        <c:tickLblPos val="nextTo"/>
        <c:crossAx val="90339200"/>
        <c:crosses val="autoZero"/>
        <c:auto val="1"/>
        <c:lblAlgn val="ctr"/>
        <c:lblOffset val="100"/>
      </c:catAx>
      <c:valAx>
        <c:axId val="90339200"/>
        <c:scaling>
          <c:orientation val="minMax"/>
        </c:scaling>
        <c:axPos val="l"/>
        <c:majorGridlines/>
        <c:numFmt formatCode="General" sourceLinked="1"/>
        <c:tickLblPos val="nextTo"/>
        <c:crossAx val="90337664"/>
        <c:crosses val="autoZero"/>
        <c:crossBetween val="between"/>
      </c:valAx>
      <c:serAx>
        <c:axId val="87372224"/>
        <c:scaling>
          <c:orientation val="minMax"/>
        </c:scaling>
        <c:delete val="1"/>
        <c:axPos val="b"/>
        <c:tickLblPos val="nextTo"/>
        <c:crossAx val="90339200"/>
        <c:crosses val="autoZero"/>
      </c:serAx>
    </c:plotArea>
    <c:legend>
      <c:legendPos val="r"/>
      <c:layout/>
    </c:legend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title>
      <c:tx>
        <c:rich>
          <a:bodyPr/>
          <a:lstStyle/>
          <a:p>
            <a:pPr>
              <a:defRPr sz="1400"/>
            </a:pPr>
            <a:r>
              <a:rPr lang="ru-RU" sz="1400" dirty="0" smtClean="0"/>
              <a:t>Ведомственная структура расходов за 2018 год</a:t>
            </a:r>
            <a:endParaRPr lang="ru-RU" sz="1400" dirty="0"/>
          </a:p>
        </c:rich>
      </c:tx>
      <c:layout/>
    </c:title>
    <c:view3D>
      <c:rotX val="30"/>
      <c:perspective val="30"/>
    </c:view3D>
    <c:plotArea>
      <c:layout>
        <c:manualLayout>
          <c:layoutTarget val="inner"/>
          <c:xMode val="edge"/>
          <c:yMode val="edge"/>
          <c:x val="8.3240595574717566E-2"/>
          <c:y val="0.14004513429543797"/>
          <c:w val="0.84240763552544395"/>
          <c:h val="0.77412032244655204"/>
        </c:manualLayout>
      </c:layout>
      <c:pie3DChart>
        <c:varyColors val="1"/>
        <c:ser>
          <c:idx val="0"/>
          <c:order val="0"/>
          <c:tx>
            <c:strRef>
              <c:f>Лист1!$B$1</c:f>
              <c:strCache>
                <c:ptCount val="1"/>
                <c:pt idx="0">
                  <c:v>Продажи</c:v>
                </c:pt>
              </c:strCache>
            </c:strRef>
          </c:tx>
          <c:explosion val="25"/>
          <c:dLbls>
            <c:dLbl>
              <c:idx val="2"/>
              <c:layout/>
              <c:tx>
                <c:rich>
                  <a:bodyPr/>
                  <a:lstStyle/>
                  <a:p>
                    <a:r>
                      <a:rPr lang="ru-RU" dirty="0"/>
                      <a:t>Расходы на обеспечение </a:t>
                    </a:r>
                    <a:r>
                      <a:rPr lang="ru-RU" dirty="0" smtClean="0"/>
                      <a:t>деятельности ОМС, </a:t>
                    </a:r>
                    <a:r>
                      <a:rPr lang="ru-RU" dirty="0"/>
                      <a:t>расходы на обеспечение </a:t>
                    </a:r>
                    <a:r>
                      <a:rPr lang="ru-RU" dirty="0" smtClean="0"/>
                      <a:t>функций  МКУ 5528491,27              28%</a:t>
                    </a:r>
                  </a:p>
                  <a:p>
                    <a:endParaRPr lang="ru-RU" dirty="0"/>
                  </a:p>
                </c:rich>
              </c:tx>
              <c:showVal val="1"/>
              <c:showCatName val="1"/>
              <c:showPercent val="1"/>
            </c:dLbl>
            <c:dLbl>
              <c:idx val="10"/>
              <c:layout>
                <c:manualLayout>
                  <c:x val="-9.5788830874324576E-2"/>
                  <c:y val="1.4921144332998678E-2"/>
                </c:manualLayout>
              </c:layout>
              <c:showVal val="1"/>
              <c:showCatName val="1"/>
              <c:showPercent val="1"/>
            </c:dLbl>
            <c:numFmt formatCode="0.00%" sourceLinked="0"/>
            <c:txPr>
              <a:bodyPr/>
              <a:lstStyle/>
              <a:p>
                <a:pPr>
                  <a:defRPr sz="800"/>
                </a:pPr>
                <a:endParaRPr lang="ru-RU"/>
              </a:p>
            </c:txPr>
            <c:showVal val="1"/>
            <c:showCatName val="1"/>
            <c:showPercent val="1"/>
            <c:showLeaderLines val="1"/>
          </c:dLbls>
          <c:cat>
            <c:strRef>
              <c:f>Лист1!$A$2:$A$13</c:f>
              <c:strCache>
                <c:ptCount val="12"/>
                <c:pt idx="0">
                  <c:v>Расходы на обеспечение деятельности председателя Раздольненского сельского совета</c:v>
                </c:pt>
                <c:pt idx="1">
                  <c:v>Расходы на обеспечение деятельности Администрации Раздольненского сельского поселения</c:v>
                </c:pt>
                <c:pt idx="2">
                  <c:v>Расходы на обеспечение деятельности органов местного самоуправления, содержание муниципального казенного учреждения</c:v>
                </c:pt>
                <c:pt idx="3">
                  <c:v>Мобилизационная и вневойсковая подготовка</c:v>
                </c:pt>
                <c:pt idx="4">
                  <c:v>Другие вопросы в области национальной безопасности и правоохранительной деятельности</c:v>
                </c:pt>
                <c:pt idx="5">
                  <c:v>Ощеэкономические вопросы</c:v>
                </c:pt>
                <c:pt idx="6">
                  <c:v>Дорожное хозяйство (дорожные фонды)</c:v>
                </c:pt>
                <c:pt idx="7">
                  <c:v>Праздничные мероприятия приуроченные к Дню Победы, земельные кадастровые работы</c:v>
                </c:pt>
                <c:pt idx="8">
                  <c:v>Коммунальное хозяйство</c:v>
                </c:pt>
                <c:pt idx="9">
                  <c:v>Благоустройство</c:v>
                </c:pt>
                <c:pt idx="10">
                  <c:v>Профессиональная подготовка, переподготовка и повышение квалификации</c:v>
                </c:pt>
                <c:pt idx="11">
                  <c:v>Массовый спорт</c:v>
                </c:pt>
              </c:strCache>
            </c:strRef>
          </c:cat>
          <c:val>
            <c:numRef>
              <c:f>Лист1!$B$2:$B$13</c:f>
              <c:numCache>
                <c:formatCode>General</c:formatCode>
                <c:ptCount val="12"/>
                <c:pt idx="0">
                  <c:v>739312</c:v>
                </c:pt>
                <c:pt idx="1">
                  <c:v>2778309.52</c:v>
                </c:pt>
                <c:pt idx="2">
                  <c:v>5858342.5899999999</c:v>
                </c:pt>
                <c:pt idx="3">
                  <c:v>172757</c:v>
                </c:pt>
                <c:pt idx="4">
                  <c:v>50000</c:v>
                </c:pt>
                <c:pt idx="5">
                  <c:v>4490000</c:v>
                </c:pt>
                <c:pt idx="6">
                  <c:v>134045.26999999999</c:v>
                </c:pt>
                <c:pt idx="7">
                  <c:v>907000</c:v>
                </c:pt>
                <c:pt idx="8">
                  <c:v>592779.53</c:v>
                </c:pt>
                <c:pt idx="9">
                  <c:v>3007313.74</c:v>
                </c:pt>
                <c:pt idx="10">
                  <c:v>22040</c:v>
                </c:pt>
                <c:pt idx="11">
                  <c:v>137005.34</c:v>
                </c:pt>
              </c:numCache>
            </c:numRef>
          </c:val>
        </c:ser>
      </c:pie3DChart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ru-RU"/>
  <c:chart>
    <c:view3D>
      <c:perspective val="30"/>
    </c:view3D>
    <c:plotArea>
      <c:layout/>
      <c:bar3DChart>
        <c:barDir val="col"/>
        <c:grouping val="standard"/>
        <c:ser>
          <c:idx val="0"/>
          <c:order val="0"/>
          <c:tx>
            <c:strRef>
              <c:f>Лист1!$B$1</c:f>
              <c:strCache>
                <c:ptCount val="1"/>
                <c:pt idx="0">
                  <c:v>Ряд 1</c:v>
                </c:pt>
              </c:strCache>
            </c:strRef>
          </c:tx>
          <c:dLbls>
            <c:dLbl>
              <c:idx val="0"/>
              <c:layout/>
              <c:tx>
                <c:rich>
                  <a:bodyPr/>
                  <a:lstStyle/>
                  <a:p>
                    <a:r>
                      <a:rPr lang="ru-RU" dirty="0"/>
                      <a:t>Программные расходы; </a:t>
                    </a:r>
                    <a:r>
                      <a:rPr lang="ru-RU" dirty="0" smtClean="0"/>
                      <a:t>13441956,30 </a:t>
                    </a:r>
                    <a:r>
                      <a:rPr lang="ru-RU" dirty="0" smtClean="0"/>
                      <a:t>рублей</a:t>
                    </a:r>
                    <a:endParaRPr lang="ru-RU" dirty="0"/>
                  </a:p>
                </c:rich>
              </c:tx>
              <c:showVal val="1"/>
              <c:showCatName val="1"/>
            </c:dLbl>
            <c:numFmt formatCode="0.00%" sourceLinked="0"/>
            <c:showVal val="1"/>
            <c:showCatName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Лист1!$B$2:$B$3</c:f>
              <c:numCache>
                <c:formatCode>General</c:formatCode>
                <c:ptCount val="2"/>
                <c:pt idx="0">
                  <c:v>13441956.300000001</c:v>
                </c:pt>
              </c:numCache>
            </c:numRef>
          </c:val>
        </c:ser>
        <c:ser>
          <c:idx val="1"/>
          <c:order val="1"/>
          <c:tx>
            <c:strRef>
              <c:f>Лист1!$C$1</c:f>
              <c:strCache>
                <c:ptCount val="1"/>
                <c:pt idx="0">
                  <c:v>Столбец2</c:v>
                </c:pt>
              </c:strCache>
            </c:strRef>
          </c:tx>
          <c:dLbls>
            <c:dLbl>
              <c:idx val="1"/>
              <c:layout/>
              <c:tx>
                <c:rich>
                  <a:bodyPr/>
                  <a:lstStyle/>
                  <a:p>
                    <a:r>
                      <a:rPr lang="ru-RU" dirty="0" err="1"/>
                      <a:t>Непрограммные</a:t>
                    </a:r>
                    <a:r>
                      <a:rPr lang="ru-RU" dirty="0"/>
                      <a:t> расходы; </a:t>
                    </a:r>
                    <a:r>
                      <a:rPr lang="ru-RU" dirty="0" smtClean="0"/>
                      <a:t>5446948,69 </a:t>
                    </a:r>
                    <a:r>
                      <a:rPr lang="ru-RU" dirty="0" smtClean="0"/>
                      <a:t>рублей</a:t>
                    </a:r>
                    <a:endParaRPr lang="ru-RU" dirty="0"/>
                  </a:p>
                </c:rich>
              </c:tx>
              <c:showVal val="1"/>
              <c:showCatName val="1"/>
            </c:dLbl>
            <c:showVal val="1"/>
            <c:showCatName val="1"/>
          </c:dLbls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Лист1!$C$2:$C$3</c:f>
              <c:numCache>
                <c:formatCode>General</c:formatCode>
                <c:ptCount val="2"/>
                <c:pt idx="1">
                  <c:v>5446948.6900000004</c:v>
                </c:pt>
              </c:numCache>
            </c:numRef>
          </c:val>
        </c:ser>
        <c:ser>
          <c:idx val="2"/>
          <c:order val="2"/>
          <c:tx>
            <c:strRef>
              <c:f>Лист1!$D$1</c:f>
              <c:strCache>
                <c:ptCount val="1"/>
                <c:pt idx="0">
                  <c:v>Столбец1</c:v>
                </c:pt>
              </c:strCache>
            </c:strRef>
          </c:tx>
          <c:cat>
            <c:strRef>
              <c:f>Лист1!$A$2:$A$3</c:f>
              <c:strCache>
                <c:ptCount val="2"/>
                <c:pt idx="0">
                  <c:v>Программные расходы</c:v>
                </c:pt>
                <c:pt idx="1">
                  <c:v>Непрограммные расходы</c:v>
                </c:pt>
              </c:strCache>
            </c:strRef>
          </c:cat>
          <c:val>
            <c:numRef>
              <c:f>Лист1!$D$2:$D$3</c:f>
              <c:numCache>
                <c:formatCode>General</c:formatCode>
                <c:ptCount val="2"/>
              </c:numCache>
            </c:numRef>
          </c:val>
        </c:ser>
        <c:shape val="box"/>
        <c:axId val="96068736"/>
        <c:axId val="96070272"/>
        <c:axId val="87374464"/>
      </c:bar3DChart>
      <c:catAx>
        <c:axId val="96068736"/>
        <c:scaling>
          <c:orientation val="minMax"/>
        </c:scaling>
        <c:delete val="1"/>
        <c:axPos val="b"/>
        <c:tickLblPos val="nextTo"/>
        <c:crossAx val="96070272"/>
        <c:crosses val="autoZero"/>
        <c:auto val="1"/>
        <c:lblAlgn val="ctr"/>
        <c:lblOffset val="100"/>
      </c:catAx>
      <c:valAx>
        <c:axId val="96070272"/>
        <c:scaling>
          <c:orientation val="minMax"/>
        </c:scaling>
        <c:axPos val="l"/>
        <c:majorGridlines/>
        <c:numFmt formatCode="General" sourceLinked="1"/>
        <c:tickLblPos val="nextTo"/>
        <c:crossAx val="96068736"/>
        <c:crosses val="autoZero"/>
        <c:crossBetween val="between"/>
      </c:valAx>
      <c:serAx>
        <c:axId val="87374464"/>
        <c:scaling>
          <c:orientation val="minMax"/>
        </c:scaling>
        <c:delete val="1"/>
        <c:axPos val="b"/>
        <c:tickLblPos val="nextTo"/>
        <c:crossAx val="96070272"/>
        <c:crosses val="autoZero"/>
      </c:serAx>
    </c:plotArea>
    <c:plotVisOnly val="1"/>
  </c:chart>
  <c:txPr>
    <a:bodyPr/>
    <a:lstStyle/>
    <a:p>
      <a:pPr>
        <a:defRPr sz="1800"/>
      </a:pPr>
      <a:endParaRPr lang="ru-RU"/>
    </a:p>
  </c:txPr>
  <c:externalData r:id="rId1"/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7355E09-0B11-4739-9A71-C4BB959BDCF9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97D437D-301F-4DBB-9FFC-03449B6F6AE2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ПОСТУПЛЕНИЯ ЗА 2017 ГОД – 18926526,37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НАЛОГОВЫЕ И НЕНАЛОГОВЫЕ ПОСТУПЛЕНИЯ ЗА 2018 ГОД – 16903170,76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3</a:t>
            </a:fld>
            <a:endParaRPr lang="ru-RU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 БЕЗВОЗМЕЗДНЫЕ ПОСТУПЛЕНИЯ ЗА 2018 ГОД – 4 557 744,22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4</a:t>
            </a:fld>
            <a:endParaRPr 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ДИНАМИКА ПОСТУПЛЕНИЙ НАЛОГОВЫХ И  НЕНАЛОГОВЫ  ДОХОДОВ ЗА ПЕРИОД 2015 -2017  ГОДОВ</a:t>
            </a:r>
          </a:p>
          <a:p>
            <a:r>
              <a:rPr lang="ru-RU" dirty="0" smtClean="0"/>
              <a:t>,,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5</a:t>
            </a:fld>
            <a:endParaRPr 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ВСЕГО</a:t>
            </a:r>
            <a:r>
              <a:rPr lang="ru-RU" baseline="0" dirty="0" smtClean="0"/>
              <a:t> ИСПОЛНЕНИЕ РАСХОДНОЙ ЧАСТИ БЮДЖЕТА – 18888904,99 рублей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6</a:t>
            </a:fld>
            <a:endParaRPr 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ru-RU" altLang="ru-RU" sz="1200" b="1" dirty="0" smtClean="0"/>
              <a:t>Расходы бюджета, формируемые в рамках муниципальных программ и </a:t>
            </a:r>
            <a:r>
              <a:rPr lang="ru-RU" altLang="ru-RU" sz="1200" b="1" dirty="0" err="1" smtClean="0"/>
              <a:t>непрограммные</a:t>
            </a:r>
            <a:r>
              <a:rPr lang="ru-RU" altLang="ru-RU" sz="1200" b="1" dirty="0" smtClean="0"/>
              <a:t> расходы  </a:t>
            </a:r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97D437D-301F-4DBB-9FFC-03449B6F6AE2}" type="slidenum">
              <a:rPr lang="ru-RU" smtClean="0"/>
              <a:pPr/>
              <a:t>7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31.05.2019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4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5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4" Type="http://schemas.openxmlformats.org/officeDocument/2006/relationships/chart" Target="../charts/char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1026" name="Picture 2" descr="D:\Мои документы\1408674236_1_40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6" name="Прямоугольник 5"/>
          <p:cNvSpPr/>
          <p:nvPr/>
        </p:nvSpPr>
        <p:spPr>
          <a:xfrm>
            <a:off x="928662" y="1285860"/>
            <a:ext cx="7643866" cy="409342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dirty="0" smtClean="0"/>
          </a:p>
          <a:p>
            <a:pPr algn="ctr"/>
            <a:r>
              <a:rPr lang="ru-RU" sz="3600" dirty="0" smtClean="0"/>
              <a:t>БЮДЖЕТ ДЛЯ ГРАЖДАН</a:t>
            </a:r>
          </a:p>
          <a:p>
            <a:pPr algn="ctr"/>
            <a:r>
              <a:rPr lang="ru-RU" sz="3200" dirty="0" smtClean="0"/>
              <a:t>ИСПОЛНЕНИЕ БЮДЖЕТА МУНИЦИПАЛЬНОГО ОБРАЗОВАНИЯ </a:t>
            </a:r>
            <a:r>
              <a:rPr lang="ru-RU" sz="3200" b="1" dirty="0" smtClean="0"/>
              <a:t>РАЗДОЛЬНЕНСКОЕ СЕЛЬСКОЕ ПОСЕЛЕНИЕ </a:t>
            </a:r>
            <a:r>
              <a:rPr lang="ru-RU" sz="3200" dirty="0" smtClean="0"/>
              <a:t>РАЗДОЛЬНЕНСКОГО РАЙОНА </a:t>
            </a:r>
          </a:p>
          <a:p>
            <a:pPr algn="ctr"/>
            <a:r>
              <a:rPr lang="ru-RU" sz="3200" dirty="0" smtClean="0"/>
              <a:t>РЕСПУБЛИКИ КРЫМ </a:t>
            </a:r>
          </a:p>
          <a:p>
            <a:pPr algn="ctr"/>
            <a:r>
              <a:rPr lang="ru-RU" sz="3200" dirty="0" smtClean="0"/>
              <a:t>ЗА  2018 ГОД</a:t>
            </a:r>
            <a:endParaRPr lang="ru-RU" sz="3200" dirty="0"/>
          </a:p>
        </p:txBody>
      </p:sp>
      <p:pic>
        <p:nvPicPr>
          <p:cNvPr id="1027" name="Picture 3" descr="D:\Мои документы\Emblem_of_Crimea.svg_.png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0" y="0"/>
            <a:ext cx="928694" cy="1071570"/>
          </a:xfrm>
          <a:prstGeom prst="rect">
            <a:avLst/>
          </a:prstGeom>
          <a:noFill/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8072462" y="0"/>
            <a:ext cx="1071538" cy="114298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428605"/>
            <a:ext cx="6929486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dirty="0" smtClean="0"/>
              <a:t>ИСПОЛНЕНИЕ</a:t>
            </a:r>
            <a:r>
              <a:rPr lang="ru-RU" dirty="0" smtClean="0"/>
              <a:t> ДОХОДНОЙ ЧАСТИ БЮДЖЕТА ЗА 2018 ГОД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214282" y="1397000"/>
          <a:ext cx="8786874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85786" y="5572140"/>
            <a:ext cx="742955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ПОСТУПЛЕНИЯ ЗА 2018 ГОД – 21460914,98 рублей</a:t>
            </a:r>
            <a:endParaRPr lang="ru-RU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graphicFrame>
        <p:nvGraphicFramePr>
          <p:cNvPr id="4" name="Диаграмма 3"/>
          <p:cNvGraphicFramePr/>
          <p:nvPr/>
        </p:nvGraphicFramePr>
        <p:xfrm>
          <a:off x="571472" y="142852"/>
          <a:ext cx="8215370" cy="621510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488" y="5786454"/>
            <a:ext cx="6072230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ВСЕГО НАЛОГОВЫЕ И НЕНАЛОГОВЫЕ ПОСТУПЛЕНИЯ ЗА 2018 ГОД – 16903170,76 рублей</a:t>
            </a:r>
            <a:endParaRPr lang="ru-RU" sz="16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285984" y="214290"/>
            <a:ext cx="4786345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b="1" dirty="0" smtClean="0"/>
              <a:t>Безвозмездные поступления за 2018 год</a:t>
            </a:r>
            <a:endParaRPr lang="ru-RU" b="1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500034" y="714356"/>
          <a:ext cx="8429684" cy="535785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714348" y="6060490"/>
            <a:ext cx="785818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ВСЕГО БЕЗВОЗМЕЗДНЫЕ ПОСТУПЛЕНИЯ ЗА 2018 ГОД – 4 557 744,22 рублей</a:t>
            </a:r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357166"/>
            <a:ext cx="857256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dirty="0" smtClean="0"/>
              <a:t>ДИНАМИКА  ПОСТУПЛЕНИЙ  НАЛОГОВЫХ И  НЕНАЛОГОВЫ  ДОХОДОВ </a:t>
            </a:r>
          </a:p>
          <a:p>
            <a:pPr algn="ctr"/>
            <a:r>
              <a:rPr lang="ru-RU" dirty="0" smtClean="0"/>
              <a:t>ЗА  ПЕРИОД  2016 -2018  ГОДОВ</a:t>
            </a:r>
          </a:p>
        </p:txBody>
      </p:sp>
      <p:graphicFrame>
        <p:nvGraphicFramePr>
          <p:cNvPr id="5" name="Диаграмма 4"/>
          <p:cNvGraphicFramePr/>
          <p:nvPr/>
        </p:nvGraphicFramePr>
        <p:xfrm>
          <a:off x="142844" y="1071546"/>
          <a:ext cx="8786874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357166"/>
            <a:ext cx="7072362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 smtClean="0"/>
              <a:t>ИСПОЛНЕНИЕ РАСХОДНОЙ ЧАСТИ БЮДЖЕТА ЗА 2018 ГОД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785794"/>
          <a:ext cx="8572560" cy="564360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  <p:sp>
        <p:nvSpPr>
          <p:cNvPr id="5" name="Прямоугольник 4"/>
          <p:cNvSpPr/>
          <p:nvPr/>
        </p:nvSpPr>
        <p:spPr>
          <a:xfrm>
            <a:off x="285720" y="6357958"/>
            <a:ext cx="8572560" cy="33855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1600" dirty="0" smtClean="0"/>
              <a:t>ВСЕГО ИСПОЛНЕНИЕ РАСХОДНОЙ ЧАСТИ БЮДЖЕТА за 2018 год – 18888904,99 рублей</a:t>
            </a:r>
            <a:endParaRPr lang="ru-RU" sz="1600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 descr="D:\Мои документы\fon3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928662" y="214290"/>
            <a:ext cx="75009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altLang="ru-RU" b="1" dirty="0" smtClean="0"/>
              <a:t>Расходы бюджета, формируемые в рамках муниципальных программ</a:t>
            </a:r>
          </a:p>
          <a:p>
            <a:pPr algn="ctr"/>
            <a:r>
              <a:rPr lang="ru-RU" altLang="ru-RU" b="1" dirty="0" smtClean="0"/>
              <a:t> и </a:t>
            </a:r>
            <a:r>
              <a:rPr lang="ru-RU" altLang="ru-RU" b="1" dirty="0" err="1" smtClean="0"/>
              <a:t>непрограммные</a:t>
            </a:r>
            <a:r>
              <a:rPr lang="ru-RU" altLang="ru-RU" b="1" dirty="0" smtClean="0"/>
              <a:t>  расходы  за  </a:t>
            </a:r>
            <a:r>
              <a:rPr lang="ru-RU" altLang="ru-RU" b="1" dirty="0" smtClean="0"/>
              <a:t>2018 </a:t>
            </a:r>
            <a:r>
              <a:rPr lang="ru-RU" altLang="ru-RU" b="1" dirty="0" smtClean="0"/>
              <a:t>год </a:t>
            </a:r>
            <a:endParaRPr lang="ru-RU" dirty="0"/>
          </a:p>
        </p:txBody>
      </p:sp>
      <p:graphicFrame>
        <p:nvGraphicFramePr>
          <p:cNvPr id="4" name="Диаграмма 3"/>
          <p:cNvGraphicFramePr/>
          <p:nvPr/>
        </p:nvGraphicFramePr>
        <p:xfrm>
          <a:off x="357158" y="1000108"/>
          <a:ext cx="8501122" cy="5214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630</TotalTime>
  <Words>332</Words>
  <PresentationFormat>Экран (4:3)</PresentationFormat>
  <Paragraphs>45</Paragraphs>
  <Slides>7</Slides>
  <Notes>7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65</cp:revision>
  <dcterms:created xsi:type="dcterms:W3CDTF">2018-07-19T07:34:37Z</dcterms:created>
  <dcterms:modified xsi:type="dcterms:W3CDTF">2019-05-31T05:36:12Z</dcterms:modified>
</cp:coreProperties>
</file>